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653"/>
  </p:normalViewPr>
  <p:slideViewPr>
    <p:cSldViewPr snapToGrid="0" snapToObjects="1">
      <p:cViewPr varScale="1">
        <p:scale>
          <a:sx n="142" d="100"/>
          <a:sy n="142" d="100"/>
        </p:scale>
        <p:origin x="28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Christian Bauer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–Christian Bauer</a:t>
            </a:r>
          </a:p>
        </p:txBody>
      </p:sp>
      <p:sp>
        <p:nvSpPr>
          <p:cNvPr id="94" name="„Zitat hier eingeben.“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„Zitat hier eingeben.“ </a:t>
            </a:r>
          </a:p>
        </p:txBody>
      </p:sp>
      <p:sp>
        <p:nvSpPr>
          <p:cNvPr id="9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ild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el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2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d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el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Titeltext</a:t>
            </a:r>
          </a:p>
        </p:txBody>
      </p:sp>
      <p:sp>
        <p:nvSpPr>
          <p:cNvPr id="4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7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Aufzählung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d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7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bene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ild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Bild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Bild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https://youtu.be/FjtDOi3g6Iw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Medien und Informatik 2.2.pdf" descr="Medien und Informatik 2.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5172" y="8683785"/>
            <a:ext cx="5628499" cy="723778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Grundwissen Computer……"/>
          <p:cNvSpPr txBox="1"/>
          <p:nvPr/>
        </p:nvSpPr>
        <p:spPr>
          <a:xfrm>
            <a:off x="928503" y="3037238"/>
            <a:ext cx="11147794" cy="2917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900"/>
            </a:pPr>
            <a:r>
              <a:t>Grundwissen Computer…</a:t>
            </a:r>
          </a:p>
          <a:p>
            <a:pPr>
              <a:defRPr sz="6900"/>
            </a:pPr>
            <a:endParaRPr/>
          </a:p>
          <a:p>
            <a:pPr>
              <a:defRPr sz="4500"/>
            </a:pPr>
            <a:r>
              <a:t>…von Binär- und Dezimalzahlen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Medien und Informatik 2.2.pdf" descr="Medien und Informatik 2.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5172" y="8683785"/>
            <a:ext cx="5628499" cy="723778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Binärzahlen"/>
          <p:cNvSpPr txBox="1"/>
          <p:nvPr/>
        </p:nvSpPr>
        <p:spPr>
          <a:xfrm>
            <a:off x="1219200" y="659575"/>
            <a:ext cx="2258949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000"/>
            </a:lvl1pPr>
          </a:lstStyle>
          <a:p>
            <a:r>
              <a:t>Binärzahlen</a:t>
            </a:r>
          </a:p>
        </p:txBody>
      </p:sp>
      <p:sp>
        <p:nvSpPr>
          <p:cNvPr id="167" name="Linie"/>
          <p:cNvSpPr/>
          <p:nvPr/>
        </p:nvSpPr>
        <p:spPr>
          <a:xfrm>
            <a:off x="-97280" y="1474589"/>
            <a:ext cx="13199360" cy="1"/>
          </a:xfrm>
          <a:prstGeom prst="line">
            <a:avLst/>
          </a:prstGeom>
          <a:ln w="254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8" name="Dezimalzahlen…"/>
          <p:cNvSpPr txBox="1"/>
          <p:nvPr/>
        </p:nvSpPr>
        <p:spPr>
          <a:xfrm>
            <a:off x="361185" y="2170496"/>
            <a:ext cx="12282430" cy="2237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800"/>
            </a:pPr>
            <a:r>
              <a:t>Dezimalzahlen</a:t>
            </a:r>
          </a:p>
          <a:p>
            <a:pPr marR="186689" algn="l" defTabSz="449580">
              <a:defRPr sz="2800" b="0">
                <a:latin typeface="Cambria"/>
                <a:ea typeface="Cambria"/>
                <a:cs typeface="Cambria"/>
                <a:sym typeface="Cambria"/>
              </a:defRPr>
            </a:pPr>
            <a:r>
              <a:t>235 = 2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t> 10</a:t>
            </a:r>
            <a:r>
              <a:rPr baseline="31999"/>
              <a:t>2</a:t>
            </a:r>
            <a:r>
              <a:t> + 3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t> 10</a:t>
            </a:r>
            <a:r>
              <a:rPr baseline="31999"/>
              <a:t>1 </a:t>
            </a:r>
            <a:r>
              <a:t>+ 5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t> 10</a:t>
            </a:r>
            <a:r>
              <a:rPr baseline="31999"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t> </a:t>
            </a:r>
          </a:p>
          <a:p>
            <a:pPr marR="186689" algn="l" defTabSz="449580">
              <a:defRPr sz="2800" b="0">
                <a:latin typeface="Cambria"/>
                <a:ea typeface="Cambria"/>
                <a:cs typeface="Cambria"/>
                <a:sym typeface="Cambria"/>
              </a:defRPr>
            </a:pPr>
            <a:endParaRPr/>
          </a:p>
          <a:p>
            <a:pPr marR="186689" algn="l" defTabSz="449580">
              <a:defRPr sz="2800"/>
            </a:pPr>
            <a:r>
              <a:t>Binärzahlen</a:t>
            </a:r>
          </a:p>
          <a:p>
            <a:pPr marR="186689" algn="l" defTabSz="449580">
              <a:defRPr sz="2800" b="0">
                <a:latin typeface="Cambria"/>
                <a:ea typeface="Cambria"/>
                <a:cs typeface="Cambria"/>
                <a:sym typeface="Cambria"/>
              </a:defRPr>
            </a:pPr>
            <a:r>
              <a:t>1110 1011 = 1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t> 2</a:t>
            </a:r>
            <a:r>
              <a:rPr baseline="31999"/>
              <a:t>7</a:t>
            </a:r>
            <a:r>
              <a:t> + 1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t> 2</a:t>
            </a:r>
            <a:r>
              <a:rPr baseline="31999"/>
              <a:t>6</a:t>
            </a:r>
            <a:r>
              <a:t> + 1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t> 2</a:t>
            </a:r>
            <a:r>
              <a:rPr baseline="31999"/>
              <a:t>5</a:t>
            </a:r>
            <a:r>
              <a:t> + 0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t> 2</a:t>
            </a:r>
            <a:r>
              <a:rPr baseline="31999"/>
              <a:t>4</a:t>
            </a:r>
            <a:r>
              <a:t> + 1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t> 2</a:t>
            </a:r>
            <a:r>
              <a:rPr baseline="31999"/>
              <a:t>3</a:t>
            </a:r>
            <a:r>
              <a:t> + 0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t> 2</a:t>
            </a:r>
            <a:r>
              <a:rPr baseline="31999"/>
              <a:t>2</a:t>
            </a:r>
            <a:r>
              <a:t> + 1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t> 2</a:t>
            </a:r>
            <a:r>
              <a:rPr baseline="31999"/>
              <a:t>1</a:t>
            </a:r>
            <a:r>
              <a:t> + 1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t> 2</a:t>
            </a:r>
            <a:r>
              <a:rPr baseline="31999"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t> = 235</a:t>
            </a:r>
          </a:p>
        </p:txBody>
      </p:sp>
      <p:pic>
        <p:nvPicPr>
          <p:cNvPr id="169" name="zahlen.gif" descr="zahlen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07775" y="5358575"/>
            <a:ext cx="4969021" cy="31956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Medien und Informatik 2.2.pdf" descr="Medien und Informatik 2.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5172" y="8683785"/>
            <a:ext cx="5628499" cy="72377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Binärzahlen"/>
          <p:cNvSpPr txBox="1"/>
          <p:nvPr/>
        </p:nvSpPr>
        <p:spPr>
          <a:xfrm>
            <a:off x="1219200" y="659575"/>
            <a:ext cx="2258949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000"/>
            </a:lvl1pPr>
          </a:lstStyle>
          <a:p>
            <a:r>
              <a:t>Binärzahlen</a:t>
            </a:r>
          </a:p>
        </p:txBody>
      </p:sp>
      <p:sp>
        <p:nvSpPr>
          <p:cNvPr id="173" name="Linie"/>
          <p:cNvSpPr/>
          <p:nvPr/>
        </p:nvSpPr>
        <p:spPr>
          <a:xfrm>
            <a:off x="-97280" y="1474589"/>
            <a:ext cx="13199360" cy="1"/>
          </a:xfrm>
          <a:prstGeom prst="line">
            <a:avLst/>
          </a:prstGeom>
          <a:ln w="254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4" name="235 : 2 = 117 —&gt; Rest 1…"/>
          <p:cNvSpPr txBox="1"/>
          <p:nvPr/>
        </p:nvSpPr>
        <p:spPr>
          <a:xfrm>
            <a:off x="1243567" y="2224803"/>
            <a:ext cx="4944847" cy="4153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r">
              <a:defRPr sz="3400" b="0"/>
            </a:pPr>
            <a:r>
              <a:t>235 : 2 = 117 —&gt; Rest </a:t>
            </a:r>
            <a:r>
              <a:rPr>
                <a:solidFill>
                  <a:srgbClr val="FF2600"/>
                </a:solidFill>
              </a:rPr>
              <a:t>1</a:t>
            </a:r>
          </a:p>
          <a:p>
            <a:pPr algn="r">
              <a:defRPr sz="3400" b="0"/>
            </a:pPr>
            <a:r>
              <a:t>117 : 2 = 58 —&gt; Rest </a:t>
            </a:r>
            <a:r>
              <a:rPr>
                <a:solidFill>
                  <a:srgbClr val="FF2600"/>
                </a:solidFill>
              </a:rPr>
              <a:t>1</a:t>
            </a:r>
          </a:p>
          <a:p>
            <a:pPr algn="r">
              <a:defRPr sz="3400" b="0"/>
            </a:pPr>
            <a:r>
              <a:t>58 : 2 = 29 —&gt; Rest </a:t>
            </a:r>
            <a:r>
              <a:rPr>
                <a:solidFill>
                  <a:srgbClr val="FF2600"/>
                </a:solidFill>
              </a:rPr>
              <a:t>0</a:t>
            </a:r>
          </a:p>
          <a:p>
            <a:pPr algn="r">
              <a:defRPr sz="3400" b="0"/>
            </a:pPr>
            <a:r>
              <a:t>29 : 2 = 14 —&gt; Rest </a:t>
            </a:r>
            <a:r>
              <a:rPr>
                <a:solidFill>
                  <a:srgbClr val="FF2600"/>
                </a:solidFill>
              </a:rPr>
              <a:t>1</a:t>
            </a:r>
          </a:p>
          <a:p>
            <a:pPr algn="r">
              <a:defRPr sz="3400" b="0"/>
            </a:pPr>
            <a:r>
              <a:t>14 : 2 = 7 —&gt; Rest </a:t>
            </a:r>
            <a:r>
              <a:rPr>
                <a:solidFill>
                  <a:srgbClr val="FF2600"/>
                </a:solidFill>
              </a:rPr>
              <a:t>0</a:t>
            </a:r>
          </a:p>
          <a:p>
            <a:pPr algn="r">
              <a:defRPr sz="3400" b="0"/>
            </a:pPr>
            <a:r>
              <a:t>7 : 2 = 3 —&gt; Rest </a:t>
            </a:r>
            <a:r>
              <a:rPr>
                <a:solidFill>
                  <a:srgbClr val="FF2600"/>
                </a:solidFill>
              </a:rPr>
              <a:t>1</a:t>
            </a:r>
          </a:p>
          <a:p>
            <a:pPr algn="r">
              <a:defRPr sz="3400" b="0"/>
            </a:pPr>
            <a:r>
              <a:t>3 : 2 = 1 —&gt; Rest </a:t>
            </a:r>
            <a:r>
              <a:rPr>
                <a:solidFill>
                  <a:srgbClr val="FF2600"/>
                </a:solidFill>
              </a:rPr>
              <a:t>1</a:t>
            </a:r>
          </a:p>
          <a:p>
            <a:pPr algn="r">
              <a:defRPr sz="3400" b="0"/>
            </a:pPr>
            <a:r>
              <a:t>1 : 2 = 0 —&gt; Rest </a:t>
            </a:r>
            <a:r>
              <a:rPr>
                <a:solidFill>
                  <a:srgbClr val="FF2600"/>
                </a:solidFill>
              </a:rPr>
              <a:t>1</a:t>
            </a:r>
          </a:p>
        </p:txBody>
      </p:sp>
      <p:sp>
        <p:nvSpPr>
          <p:cNvPr id="175" name="1110 1011"/>
          <p:cNvSpPr txBox="1"/>
          <p:nvPr/>
        </p:nvSpPr>
        <p:spPr>
          <a:xfrm>
            <a:off x="7721811" y="3990659"/>
            <a:ext cx="3115311" cy="85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t>1110 1011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1" build="p" bldLvl="5" animBg="1" advAuto="0"/>
      <p:bldP spid="175" grpId="2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Medien und Informatik 2.2.pdf" descr="Medien und Informatik 2.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5172" y="8683785"/>
            <a:ext cx="5628499" cy="72377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Die Sendung mit der Maus - So funktioniert ein Taschenrechner…"/>
          <p:cNvSpPr txBox="1"/>
          <p:nvPr/>
        </p:nvSpPr>
        <p:spPr>
          <a:xfrm>
            <a:off x="275907" y="509366"/>
            <a:ext cx="11995786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Die Sendung mit der Maus - So funktioniert ein Taschenrechner…</a:t>
            </a:r>
          </a:p>
        </p:txBody>
      </p:sp>
      <p:sp>
        <p:nvSpPr>
          <p:cNvPr id="2" name="Rechteck 1"/>
          <p:cNvSpPr/>
          <p:nvPr/>
        </p:nvSpPr>
        <p:spPr>
          <a:xfrm>
            <a:off x="4577834" y="4645968"/>
            <a:ext cx="3849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0" dirty="0">
                <a:latin typeface="YouTube Noto" charset="0"/>
                <a:hlinkClick r:id="rId3" tooltip="Link teilen"/>
              </a:rPr>
              <a:t>https://youtu.be/FjtDOi3g6Iw</a:t>
            </a:r>
            <a:endParaRPr lang="de-DE"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Medien und Informatik 2.2.pdf" descr="Medien und Informatik 2.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5172" y="8683785"/>
            <a:ext cx="5628499" cy="7237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Medien und Informatik 2.2.pdf" descr="Medien und Informatik 2.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5172" y="8683785"/>
            <a:ext cx="5628499" cy="723778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Binärzahlen"/>
          <p:cNvSpPr txBox="1"/>
          <p:nvPr/>
        </p:nvSpPr>
        <p:spPr>
          <a:xfrm>
            <a:off x="1219200" y="659575"/>
            <a:ext cx="2258949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000"/>
            </a:lvl1pPr>
          </a:lstStyle>
          <a:p>
            <a:r>
              <a:t>Binärzahlen</a:t>
            </a:r>
          </a:p>
        </p:txBody>
      </p:sp>
      <p:sp>
        <p:nvSpPr>
          <p:cNvPr id="124" name="Linie"/>
          <p:cNvSpPr/>
          <p:nvPr/>
        </p:nvSpPr>
        <p:spPr>
          <a:xfrm>
            <a:off x="-97280" y="1474589"/>
            <a:ext cx="13199360" cy="1"/>
          </a:xfrm>
          <a:prstGeom prst="line">
            <a:avLst/>
          </a:prstGeom>
          <a:ln w="254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5" name="doc03396720171207141015.pdf" descr="doc03396720171207141015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0809" y="1697130"/>
            <a:ext cx="9583182" cy="67768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Medien und Informatik 2.2.pdf" descr="Medien und Informatik 2.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5172" y="8683785"/>
            <a:ext cx="5628499" cy="723778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Binärzahlen"/>
          <p:cNvSpPr txBox="1"/>
          <p:nvPr/>
        </p:nvSpPr>
        <p:spPr>
          <a:xfrm>
            <a:off x="1219200" y="659575"/>
            <a:ext cx="2258949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000"/>
            </a:lvl1pPr>
          </a:lstStyle>
          <a:p>
            <a:r>
              <a:t>Binärzahlen</a:t>
            </a:r>
          </a:p>
        </p:txBody>
      </p:sp>
      <p:sp>
        <p:nvSpPr>
          <p:cNvPr id="129" name="Linie"/>
          <p:cNvSpPr/>
          <p:nvPr/>
        </p:nvSpPr>
        <p:spPr>
          <a:xfrm>
            <a:off x="-97280" y="1474589"/>
            <a:ext cx="13199360" cy="1"/>
          </a:xfrm>
          <a:prstGeom prst="line">
            <a:avLst/>
          </a:prstGeom>
          <a:ln w="254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30" name="doc03396820171207141027.pdf" descr="doc03396820171207141027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65996" y="1524008"/>
            <a:ext cx="9735154" cy="68842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Medien und Informatik 2.2.pdf" descr="Medien und Informatik 2.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5172" y="8683785"/>
            <a:ext cx="5628499" cy="723778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Binärzahlen"/>
          <p:cNvSpPr txBox="1"/>
          <p:nvPr/>
        </p:nvSpPr>
        <p:spPr>
          <a:xfrm>
            <a:off x="1219200" y="659575"/>
            <a:ext cx="2258949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000"/>
            </a:lvl1pPr>
          </a:lstStyle>
          <a:p>
            <a:r>
              <a:t>Binärzahlen</a:t>
            </a:r>
          </a:p>
        </p:txBody>
      </p:sp>
      <p:sp>
        <p:nvSpPr>
          <p:cNvPr id="134" name="Linie"/>
          <p:cNvSpPr/>
          <p:nvPr/>
        </p:nvSpPr>
        <p:spPr>
          <a:xfrm>
            <a:off x="-97280" y="1474589"/>
            <a:ext cx="13199360" cy="1"/>
          </a:xfrm>
          <a:prstGeom prst="line">
            <a:avLst/>
          </a:prstGeom>
          <a:ln w="254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35" name="on-off-switch-vector.jpg" descr="on-off-switch-vector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7994" y="1729153"/>
            <a:ext cx="9768812" cy="6838169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Ein Computer kennt nur zwei Zustände:…"/>
          <p:cNvSpPr txBox="1"/>
          <p:nvPr/>
        </p:nvSpPr>
        <p:spPr>
          <a:xfrm>
            <a:off x="2800985" y="4361625"/>
            <a:ext cx="7402831" cy="10303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Ein Computer kennt nur zwei Zustände:</a:t>
            </a:r>
          </a:p>
          <a:p>
            <a:pPr>
              <a:defRPr sz="3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EIN und AUS oder ON und OFF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Medien und Informatik 2.2.pdf" descr="Medien und Informatik 2.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5172" y="8683785"/>
            <a:ext cx="5628499" cy="723778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Binärzahlen"/>
          <p:cNvSpPr txBox="1"/>
          <p:nvPr/>
        </p:nvSpPr>
        <p:spPr>
          <a:xfrm>
            <a:off x="1219200" y="659575"/>
            <a:ext cx="2258949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000"/>
            </a:lvl1pPr>
          </a:lstStyle>
          <a:p>
            <a:r>
              <a:t>Binärzahlen</a:t>
            </a:r>
          </a:p>
        </p:txBody>
      </p:sp>
      <p:sp>
        <p:nvSpPr>
          <p:cNvPr id="140" name="Linie"/>
          <p:cNvSpPr/>
          <p:nvPr/>
        </p:nvSpPr>
        <p:spPr>
          <a:xfrm>
            <a:off x="-97280" y="1474589"/>
            <a:ext cx="13199360" cy="1"/>
          </a:xfrm>
          <a:prstGeom prst="line">
            <a:avLst/>
          </a:prstGeom>
          <a:ln w="254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1" name="Aufgrund dieser Tatsache musste man ein System wählen, welches mit zwei Zuständen (1 bit)so viele Zeichen (Zahlen, Buchstaben, etc.) wie möglich abspeichern kann.…"/>
          <p:cNvSpPr txBox="1"/>
          <p:nvPr/>
        </p:nvSpPr>
        <p:spPr>
          <a:xfrm>
            <a:off x="1258302" y="1975037"/>
            <a:ext cx="9668715" cy="4724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3400" b="0"/>
            </a:pPr>
            <a:r>
              <a:t>Aufgrund dieser Tatsache musste man ein System wählen, welches mit zwei Zuständen (</a:t>
            </a:r>
            <a:r>
              <a:rPr b="1"/>
              <a:t>1 bit</a:t>
            </a:r>
            <a:r>
              <a:t>)so viele Zeichen (Zahlen, Buchstaben, etc.) wie möglich abspeichern kann.</a:t>
            </a:r>
          </a:p>
          <a:p>
            <a:pPr algn="l">
              <a:defRPr sz="3400" b="0"/>
            </a:pPr>
            <a:endParaRPr/>
          </a:p>
          <a:p>
            <a:pPr algn="l">
              <a:defRPr sz="3400" b="0"/>
            </a:pPr>
            <a:r>
              <a:t>Lösung:</a:t>
            </a:r>
          </a:p>
          <a:p>
            <a:pPr algn="l">
              <a:defRPr sz="3400"/>
            </a:pPr>
            <a:r>
              <a:t>Das Binärsystem</a:t>
            </a:r>
          </a:p>
          <a:p>
            <a:pPr algn="l">
              <a:defRPr sz="3400"/>
            </a:pPr>
            <a:r>
              <a:t>1 = EIN</a:t>
            </a:r>
          </a:p>
          <a:p>
            <a:pPr algn="l">
              <a:defRPr sz="3400"/>
            </a:pPr>
            <a:r>
              <a:t>0 = AUS</a:t>
            </a:r>
          </a:p>
        </p:txBody>
      </p:sp>
      <p:pic>
        <p:nvPicPr>
          <p:cNvPr id="142" name="binary-code-475664_960_720.jpg" descr="binary-code-475664_960_72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86589" y="4584295"/>
            <a:ext cx="4851170" cy="34261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Medien und Informatik 2.2.pdf" descr="Medien und Informatik 2.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5172" y="8683785"/>
            <a:ext cx="5628499" cy="723778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Binärzahlen"/>
          <p:cNvSpPr txBox="1"/>
          <p:nvPr/>
        </p:nvSpPr>
        <p:spPr>
          <a:xfrm>
            <a:off x="1219200" y="659575"/>
            <a:ext cx="2258949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000"/>
            </a:lvl1pPr>
          </a:lstStyle>
          <a:p>
            <a:r>
              <a:t>Binärzahlen</a:t>
            </a:r>
          </a:p>
        </p:txBody>
      </p:sp>
      <p:sp>
        <p:nvSpPr>
          <p:cNvPr id="146" name="Linie"/>
          <p:cNvSpPr/>
          <p:nvPr/>
        </p:nvSpPr>
        <p:spPr>
          <a:xfrm>
            <a:off x="-97280" y="1474589"/>
            <a:ext cx="13199360" cy="1"/>
          </a:xfrm>
          <a:prstGeom prst="line">
            <a:avLst/>
          </a:prstGeom>
          <a:ln w="254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7" name="doc03397620171207143408.pdf" descr="doc03397620171207143408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64713" y="-490220"/>
            <a:ext cx="10689337" cy="7559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doc03397520171207143357.pdf" descr="doc03397520171207143357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56095" y="1729153"/>
            <a:ext cx="9492610" cy="67127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Medien und Informatik 2.2.pdf" descr="Medien und Informatik 2.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5172" y="8683785"/>
            <a:ext cx="5628499" cy="723778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Binärzahlen"/>
          <p:cNvSpPr txBox="1"/>
          <p:nvPr/>
        </p:nvSpPr>
        <p:spPr>
          <a:xfrm>
            <a:off x="1219200" y="659575"/>
            <a:ext cx="2258949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000"/>
            </a:lvl1pPr>
          </a:lstStyle>
          <a:p>
            <a:r>
              <a:t>Binärzahlen</a:t>
            </a:r>
          </a:p>
        </p:txBody>
      </p:sp>
      <p:sp>
        <p:nvSpPr>
          <p:cNvPr id="152" name="Linie"/>
          <p:cNvSpPr/>
          <p:nvPr/>
        </p:nvSpPr>
        <p:spPr>
          <a:xfrm>
            <a:off x="-97280" y="1474589"/>
            <a:ext cx="13199360" cy="1"/>
          </a:xfrm>
          <a:prstGeom prst="line">
            <a:avLst/>
          </a:prstGeom>
          <a:ln w="254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53" name="doc03397620171207143408.pdf" descr="doc03397620171207143408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45746" y="1651120"/>
            <a:ext cx="9713308" cy="68688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Medien und Informatik 2.2.pdf" descr="Medien und Informatik 2.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5172" y="8683785"/>
            <a:ext cx="5628499" cy="723778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Binärzahlen"/>
          <p:cNvSpPr txBox="1"/>
          <p:nvPr/>
        </p:nvSpPr>
        <p:spPr>
          <a:xfrm>
            <a:off x="1219200" y="659575"/>
            <a:ext cx="2258949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000"/>
            </a:lvl1pPr>
          </a:lstStyle>
          <a:p>
            <a:r>
              <a:t>Binärzahlen</a:t>
            </a:r>
          </a:p>
        </p:txBody>
      </p:sp>
      <p:sp>
        <p:nvSpPr>
          <p:cNvPr id="157" name="Linie"/>
          <p:cNvSpPr/>
          <p:nvPr/>
        </p:nvSpPr>
        <p:spPr>
          <a:xfrm>
            <a:off x="-97280" y="1474589"/>
            <a:ext cx="13199360" cy="1"/>
          </a:xfrm>
          <a:prstGeom prst="line">
            <a:avLst/>
          </a:prstGeom>
          <a:ln w="254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58" name="doc03397720171207143417.pdf" descr="doc03397720171207143417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57817" y="1729153"/>
            <a:ext cx="9489166" cy="67103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Medien und Informatik 2.2.pdf" descr="Medien und Informatik 2.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5172" y="8683785"/>
            <a:ext cx="5628499" cy="723778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Binärzahlen"/>
          <p:cNvSpPr txBox="1"/>
          <p:nvPr/>
        </p:nvSpPr>
        <p:spPr>
          <a:xfrm>
            <a:off x="1219200" y="659575"/>
            <a:ext cx="2258949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000"/>
            </a:lvl1pPr>
          </a:lstStyle>
          <a:p>
            <a:r>
              <a:t>Binärzahlen</a:t>
            </a:r>
          </a:p>
        </p:txBody>
      </p:sp>
      <p:sp>
        <p:nvSpPr>
          <p:cNvPr id="162" name="Linie"/>
          <p:cNvSpPr/>
          <p:nvPr/>
        </p:nvSpPr>
        <p:spPr>
          <a:xfrm>
            <a:off x="-97280" y="1474589"/>
            <a:ext cx="13199360" cy="1"/>
          </a:xfrm>
          <a:prstGeom prst="line">
            <a:avLst/>
          </a:prstGeom>
          <a:ln w="25400">
            <a:solidFill>
              <a:srgbClr val="A9A9A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63" name="doc03397820171207143426.pdf" descr="doc03397820171207143426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65157" y="1523415"/>
            <a:ext cx="10074486" cy="71242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Microsoft Macintosh PowerPoint</Application>
  <PresentationFormat>Benutzerdefiniert</PresentationFormat>
  <Paragraphs>37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3" baseType="lpstr">
      <vt:lpstr>Cambria</vt:lpstr>
      <vt:lpstr>Helvetica Light</vt:lpstr>
      <vt:lpstr>Helvetica Neue</vt:lpstr>
      <vt:lpstr>Helvetica Neue Light</vt:lpstr>
      <vt:lpstr>Helvetica Neue Medium</vt:lpstr>
      <vt:lpstr>Helvetica Neue Thin</vt:lpstr>
      <vt:lpstr>Times New Roman</vt:lpstr>
      <vt:lpstr>Wingdings</vt:lpstr>
      <vt:lpstr>YouTube Noto</vt:lpstr>
      <vt:lpstr>White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Jussi Fritschi</cp:lastModifiedBy>
  <cp:revision>1</cp:revision>
  <dcterms:modified xsi:type="dcterms:W3CDTF">2019-04-06T08:53:45Z</dcterms:modified>
</cp:coreProperties>
</file>